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  <p:sldId id="265" r:id="rId5"/>
    <p:sldId id="260" r:id="rId6"/>
    <p:sldId id="264" r:id="rId7"/>
    <p:sldId id="261" r:id="rId8"/>
    <p:sldId id="266" r:id="rId9"/>
    <p:sldId id="270" r:id="rId10"/>
    <p:sldId id="269" r:id="rId11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210 데이라잇 R" panose="02020603020101020101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77" autoAdjust="0"/>
    <p:restoredTop sz="93779" autoAdjust="0"/>
  </p:normalViewPr>
  <p:slideViewPr>
    <p:cSldViewPr>
      <p:cViewPr varScale="1">
        <p:scale>
          <a:sx n="88" d="100"/>
          <a:sy n="88" d="100"/>
        </p:scale>
        <p:origin x="140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389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1664837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72338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990922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41387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7740185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486128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0951863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714455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538796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3337942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A68E0-9274-4E78-BEF8-68E63DA4C233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13D32-A6A7-4ADA-B60A-9B5D3ED98B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792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3972" y="-4192"/>
            <a:ext cx="9144000" cy="56491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/>
          <p:cNvSpPr txBox="1"/>
          <p:nvPr/>
        </p:nvSpPr>
        <p:spPr>
          <a:xfrm>
            <a:off x="607588" y="818880"/>
            <a:ext cx="7128792" cy="2462213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ko-KR" altLang="en-US" sz="4400" b="1" spc="300" dirty="0" smtClean="0">
                <a:solidFill>
                  <a:schemeClr val="bg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전용 주차장 감지기</a:t>
            </a:r>
            <a:r>
              <a:rPr lang="en-US" altLang="ko-KR" sz="4400" b="1" spc="300" dirty="0" smtClean="0">
                <a:solidFill>
                  <a:schemeClr val="bg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</a:t>
            </a:r>
          </a:p>
          <a:p>
            <a:r>
              <a:rPr lang="ko-KR" altLang="en-US" sz="4400" b="1" dirty="0">
                <a:solidFill>
                  <a:schemeClr val="bg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아파트 배터리</a:t>
            </a:r>
          </a:p>
          <a:p>
            <a:endParaRPr lang="ko-KR" altLang="en-US" sz="6600" b="1" spc="300" dirty="0">
              <a:solidFill>
                <a:schemeClr val="bg1"/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22" name="1/2 액자 21"/>
          <p:cNvSpPr/>
          <p:nvPr/>
        </p:nvSpPr>
        <p:spPr>
          <a:xfrm>
            <a:off x="463572" y="616351"/>
            <a:ext cx="432048" cy="432048"/>
          </a:xfrm>
          <a:prstGeom prst="halfFrame">
            <a:avLst>
              <a:gd name="adj1" fmla="val 9373"/>
              <a:gd name="adj2" fmla="val 10229"/>
            </a:avLst>
          </a:prstGeom>
          <a:solidFill>
            <a:schemeClr val="bg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728268" y="5803731"/>
            <a:ext cx="223224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30110 </a:t>
            </a:r>
            <a:r>
              <a:rPr lang="ko-KR" altLang="en-US" sz="1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오보경</a:t>
            </a:r>
            <a:endParaRPr lang="ko-KR" altLang="en-US" sz="1600" b="1" spc="300" dirty="0">
              <a:solidFill>
                <a:schemeClr val="tx1">
                  <a:lumMod val="75000"/>
                  <a:lumOff val="25000"/>
                </a:schemeClr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grpSp>
        <p:nvGrpSpPr>
          <p:cNvPr id="177" name="그룹 176"/>
          <p:cNvGrpSpPr/>
          <p:nvPr/>
        </p:nvGrpSpPr>
        <p:grpSpPr>
          <a:xfrm>
            <a:off x="409902" y="5237277"/>
            <a:ext cx="1378386" cy="201433"/>
            <a:chOff x="399538" y="3176983"/>
            <a:chExt cx="2710019" cy="396033"/>
          </a:xfrm>
          <a:scene3d>
            <a:camera prst="obliqueTopLeft"/>
            <a:lightRig rig="threePt" dir="t"/>
          </a:scene3d>
        </p:grpSpPr>
        <p:grpSp>
          <p:nvGrpSpPr>
            <p:cNvPr id="55" name="그룹 54"/>
            <p:cNvGrpSpPr/>
            <p:nvPr/>
          </p:nvGrpSpPr>
          <p:grpSpPr>
            <a:xfrm rot="10800000">
              <a:off x="399540" y="3465004"/>
              <a:ext cx="2710017" cy="108012"/>
              <a:chOff x="781863" y="-198337"/>
              <a:chExt cx="2710017" cy="3603426"/>
            </a:xfrm>
            <a:solidFill>
              <a:schemeClr val="bg1"/>
            </a:solidFill>
          </p:grpSpPr>
          <p:sp>
            <p:nvSpPr>
              <p:cNvPr id="56" name="직사각형 55"/>
              <p:cNvSpPr/>
              <p:nvPr/>
            </p:nvSpPr>
            <p:spPr>
              <a:xfrm>
                <a:off x="1357928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1501944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직사각형 57"/>
              <p:cNvSpPr/>
              <p:nvPr/>
            </p:nvSpPr>
            <p:spPr>
              <a:xfrm>
                <a:off x="1789976" y="-198337"/>
                <a:ext cx="144016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/>
              <p:cNvSpPr/>
              <p:nvPr/>
            </p:nvSpPr>
            <p:spPr>
              <a:xfrm>
                <a:off x="2055148" y="-198337"/>
                <a:ext cx="45719" cy="360342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직사각형 59"/>
              <p:cNvSpPr/>
              <p:nvPr/>
            </p:nvSpPr>
            <p:spPr>
              <a:xfrm>
                <a:off x="2150016" y="-198337"/>
                <a:ext cx="45719" cy="360342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직사각형 60"/>
              <p:cNvSpPr/>
              <p:nvPr/>
            </p:nvSpPr>
            <p:spPr>
              <a:xfrm>
                <a:off x="2294032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직사각형 61"/>
              <p:cNvSpPr/>
              <p:nvPr/>
            </p:nvSpPr>
            <p:spPr>
              <a:xfrm>
                <a:off x="2438048" y="-198337"/>
                <a:ext cx="216024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직사각형 62"/>
              <p:cNvSpPr/>
              <p:nvPr/>
            </p:nvSpPr>
            <p:spPr>
              <a:xfrm>
                <a:off x="2726080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2987824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직사각형 64"/>
              <p:cNvSpPr/>
              <p:nvPr/>
            </p:nvSpPr>
            <p:spPr>
              <a:xfrm>
                <a:off x="3419872" y="-198337"/>
                <a:ext cx="72008" cy="360342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1645960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직사각형 66"/>
              <p:cNvSpPr/>
              <p:nvPr/>
            </p:nvSpPr>
            <p:spPr>
              <a:xfrm>
                <a:off x="1069896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997888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직사각형 68"/>
              <p:cNvSpPr/>
              <p:nvPr/>
            </p:nvSpPr>
            <p:spPr>
              <a:xfrm>
                <a:off x="781863" y="-198337"/>
                <a:ext cx="56783" cy="360342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직사각형 69"/>
              <p:cNvSpPr/>
              <p:nvPr/>
            </p:nvSpPr>
            <p:spPr>
              <a:xfrm>
                <a:off x="899592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직사각형 70"/>
              <p:cNvSpPr/>
              <p:nvPr/>
            </p:nvSpPr>
            <p:spPr>
              <a:xfrm>
                <a:off x="1141904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직사각형 71"/>
              <p:cNvSpPr/>
              <p:nvPr/>
            </p:nvSpPr>
            <p:spPr>
              <a:xfrm>
                <a:off x="2870096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직사각형 72"/>
              <p:cNvSpPr/>
              <p:nvPr/>
            </p:nvSpPr>
            <p:spPr>
              <a:xfrm>
                <a:off x="3302144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직사각형 73"/>
              <p:cNvSpPr/>
              <p:nvPr/>
            </p:nvSpPr>
            <p:spPr>
              <a:xfrm>
                <a:off x="3139847" y="-198337"/>
                <a:ext cx="144016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6" name="그룹 135"/>
            <p:cNvGrpSpPr/>
            <p:nvPr/>
          </p:nvGrpSpPr>
          <p:grpSpPr>
            <a:xfrm>
              <a:off x="399540" y="3320987"/>
              <a:ext cx="2710017" cy="108012"/>
              <a:chOff x="781863" y="-198337"/>
              <a:chExt cx="2710017" cy="3603426"/>
            </a:xfrm>
            <a:solidFill>
              <a:schemeClr val="bg1"/>
            </a:solidFill>
          </p:grpSpPr>
          <p:sp>
            <p:nvSpPr>
              <p:cNvPr id="137" name="직사각형 136"/>
              <p:cNvSpPr/>
              <p:nvPr/>
            </p:nvSpPr>
            <p:spPr>
              <a:xfrm>
                <a:off x="1357928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8" name="직사각형 137"/>
              <p:cNvSpPr/>
              <p:nvPr/>
            </p:nvSpPr>
            <p:spPr>
              <a:xfrm>
                <a:off x="1501944" y="-198337"/>
                <a:ext cx="72008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9" name="직사각형 138"/>
              <p:cNvSpPr/>
              <p:nvPr/>
            </p:nvSpPr>
            <p:spPr>
              <a:xfrm>
                <a:off x="1789976" y="-198337"/>
                <a:ext cx="144016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0" name="직사각형 139"/>
              <p:cNvSpPr/>
              <p:nvPr/>
            </p:nvSpPr>
            <p:spPr>
              <a:xfrm>
                <a:off x="2055148" y="-198337"/>
                <a:ext cx="45719" cy="360342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직사각형 140"/>
              <p:cNvSpPr/>
              <p:nvPr/>
            </p:nvSpPr>
            <p:spPr>
              <a:xfrm>
                <a:off x="2150016" y="-198337"/>
                <a:ext cx="45719" cy="360342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2" name="직사각형 141"/>
              <p:cNvSpPr/>
              <p:nvPr/>
            </p:nvSpPr>
            <p:spPr>
              <a:xfrm>
                <a:off x="2294032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3" name="직사각형 142"/>
              <p:cNvSpPr/>
              <p:nvPr/>
            </p:nvSpPr>
            <p:spPr>
              <a:xfrm>
                <a:off x="2438048" y="-198337"/>
                <a:ext cx="216024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직사각형 143"/>
              <p:cNvSpPr/>
              <p:nvPr/>
            </p:nvSpPr>
            <p:spPr>
              <a:xfrm>
                <a:off x="2726080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5" name="직사각형 144"/>
              <p:cNvSpPr/>
              <p:nvPr/>
            </p:nvSpPr>
            <p:spPr>
              <a:xfrm>
                <a:off x="2987824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직사각형 145"/>
              <p:cNvSpPr/>
              <p:nvPr/>
            </p:nvSpPr>
            <p:spPr>
              <a:xfrm>
                <a:off x="3419872" y="-198337"/>
                <a:ext cx="72008" cy="360342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" name="직사각형 146"/>
              <p:cNvSpPr/>
              <p:nvPr/>
            </p:nvSpPr>
            <p:spPr>
              <a:xfrm>
                <a:off x="1645960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8" name="직사각형 147"/>
              <p:cNvSpPr/>
              <p:nvPr/>
            </p:nvSpPr>
            <p:spPr>
              <a:xfrm>
                <a:off x="1069896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9" name="직사각형 148"/>
              <p:cNvSpPr/>
              <p:nvPr/>
            </p:nvSpPr>
            <p:spPr>
              <a:xfrm>
                <a:off x="997888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0" name="직사각형 149"/>
              <p:cNvSpPr/>
              <p:nvPr/>
            </p:nvSpPr>
            <p:spPr>
              <a:xfrm>
                <a:off x="781863" y="-198337"/>
                <a:ext cx="45719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직사각형 150"/>
              <p:cNvSpPr/>
              <p:nvPr/>
            </p:nvSpPr>
            <p:spPr>
              <a:xfrm>
                <a:off x="863587" y="-198337"/>
                <a:ext cx="108012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직사각형 151"/>
              <p:cNvSpPr/>
              <p:nvPr/>
            </p:nvSpPr>
            <p:spPr>
              <a:xfrm>
                <a:off x="1204195" y="-198337"/>
                <a:ext cx="72008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" name="직사각형 152"/>
              <p:cNvSpPr/>
              <p:nvPr/>
            </p:nvSpPr>
            <p:spPr>
              <a:xfrm>
                <a:off x="2870096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직사각형 153"/>
              <p:cNvSpPr/>
              <p:nvPr/>
            </p:nvSpPr>
            <p:spPr>
              <a:xfrm>
                <a:off x="3302144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" name="직사각형 154"/>
              <p:cNvSpPr/>
              <p:nvPr/>
            </p:nvSpPr>
            <p:spPr>
              <a:xfrm>
                <a:off x="3139847" y="-198337"/>
                <a:ext cx="144016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6" name="그룹 155"/>
            <p:cNvGrpSpPr/>
            <p:nvPr/>
          </p:nvGrpSpPr>
          <p:grpSpPr>
            <a:xfrm rot="10800000">
              <a:off x="399538" y="3176983"/>
              <a:ext cx="2710019" cy="108000"/>
              <a:chOff x="781863" y="-198337"/>
              <a:chExt cx="2710019" cy="3603426"/>
            </a:xfrm>
            <a:solidFill>
              <a:schemeClr val="bg1"/>
            </a:solidFill>
          </p:grpSpPr>
          <p:sp>
            <p:nvSpPr>
              <p:cNvPr id="157" name="직사각형 156"/>
              <p:cNvSpPr/>
              <p:nvPr/>
            </p:nvSpPr>
            <p:spPr>
              <a:xfrm>
                <a:off x="1249915" y="-198337"/>
                <a:ext cx="72008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" name="직사각형 157"/>
              <p:cNvSpPr/>
              <p:nvPr/>
            </p:nvSpPr>
            <p:spPr>
              <a:xfrm>
                <a:off x="1479660" y="-198337"/>
                <a:ext cx="86540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" name="직사각형 158"/>
              <p:cNvSpPr/>
              <p:nvPr/>
            </p:nvSpPr>
            <p:spPr>
              <a:xfrm>
                <a:off x="1789977" y="-198337"/>
                <a:ext cx="76013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직사각형 159"/>
              <p:cNvSpPr/>
              <p:nvPr/>
            </p:nvSpPr>
            <p:spPr>
              <a:xfrm>
                <a:off x="1983194" y="-198337"/>
                <a:ext cx="94815" cy="360342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직사각형 160"/>
              <p:cNvSpPr/>
              <p:nvPr/>
            </p:nvSpPr>
            <p:spPr>
              <a:xfrm>
                <a:off x="2150017" y="-198337"/>
                <a:ext cx="45719" cy="342899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2" name="직사각형 161"/>
              <p:cNvSpPr/>
              <p:nvPr/>
            </p:nvSpPr>
            <p:spPr>
              <a:xfrm>
                <a:off x="2294032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3" name="직사각형 162"/>
              <p:cNvSpPr/>
              <p:nvPr/>
            </p:nvSpPr>
            <p:spPr>
              <a:xfrm>
                <a:off x="2557159" y="-198337"/>
                <a:ext cx="108012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4" name="직사각형 163"/>
              <p:cNvSpPr/>
              <p:nvPr/>
            </p:nvSpPr>
            <p:spPr>
              <a:xfrm>
                <a:off x="2726080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5" name="직사각형 164"/>
              <p:cNvSpPr/>
              <p:nvPr/>
            </p:nvSpPr>
            <p:spPr>
              <a:xfrm>
                <a:off x="3059831" y="-198337"/>
                <a:ext cx="86728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6" name="직사각형 165"/>
              <p:cNvSpPr/>
              <p:nvPr/>
            </p:nvSpPr>
            <p:spPr>
              <a:xfrm>
                <a:off x="3374153" y="-198337"/>
                <a:ext cx="117729" cy="342899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직사각형 166"/>
              <p:cNvSpPr/>
              <p:nvPr/>
            </p:nvSpPr>
            <p:spPr>
              <a:xfrm>
                <a:off x="1645960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8" name="직사각형 167"/>
              <p:cNvSpPr/>
              <p:nvPr/>
            </p:nvSpPr>
            <p:spPr>
              <a:xfrm>
                <a:off x="1069896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9" name="직사각형 168"/>
              <p:cNvSpPr/>
              <p:nvPr/>
            </p:nvSpPr>
            <p:spPr>
              <a:xfrm>
                <a:off x="997888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0" name="직사각형 169"/>
              <p:cNvSpPr/>
              <p:nvPr/>
            </p:nvSpPr>
            <p:spPr>
              <a:xfrm>
                <a:off x="781863" y="-198337"/>
                <a:ext cx="56783" cy="360342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1" name="직사각형 170"/>
              <p:cNvSpPr/>
              <p:nvPr/>
            </p:nvSpPr>
            <p:spPr>
              <a:xfrm>
                <a:off x="899592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2" name="직사각형 171"/>
              <p:cNvSpPr/>
              <p:nvPr/>
            </p:nvSpPr>
            <p:spPr>
              <a:xfrm>
                <a:off x="1141905" y="-198337"/>
                <a:ext cx="45719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3" name="직사각형 172"/>
              <p:cNvSpPr/>
              <p:nvPr/>
            </p:nvSpPr>
            <p:spPr>
              <a:xfrm>
                <a:off x="2870096" y="-198337"/>
                <a:ext cx="72008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4" name="직사각형 173"/>
              <p:cNvSpPr/>
              <p:nvPr/>
            </p:nvSpPr>
            <p:spPr>
              <a:xfrm>
                <a:off x="3302144" y="-198337"/>
                <a:ext cx="45720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5" name="직사각형 174"/>
              <p:cNvSpPr/>
              <p:nvPr/>
            </p:nvSpPr>
            <p:spPr>
              <a:xfrm>
                <a:off x="3215860" y="-198337"/>
                <a:ext cx="68003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6" name="직사각형 175"/>
              <p:cNvSpPr/>
              <p:nvPr/>
            </p:nvSpPr>
            <p:spPr>
              <a:xfrm>
                <a:off x="2487772" y="-198337"/>
                <a:ext cx="50001" cy="342901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07660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직사각형 88"/>
          <p:cNvSpPr/>
          <p:nvPr/>
        </p:nvSpPr>
        <p:spPr>
          <a:xfrm>
            <a:off x="-8298" y="0"/>
            <a:ext cx="91605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0" name="그룹 89"/>
          <p:cNvGrpSpPr/>
          <p:nvPr/>
        </p:nvGrpSpPr>
        <p:grpSpPr>
          <a:xfrm>
            <a:off x="3744359" y="3388931"/>
            <a:ext cx="1655283" cy="648072"/>
            <a:chOff x="781863" y="-198337"/>
            <a:chExt cx="2710017" cy="3603426"/>
          </a:xfrm>
          <a:solidFill>
            <a:schemeClr val="bg1"/>
          </a:solidFill>
          <a:scene3d>
            <a:camera prst="obliqueTopLeft"/>
            <a:lightRig rig="threePt" dir="t"/>
          </a:scene3d>
        </p:grpSpPr>
        <p:sp>
          <p:nvSpPr>
            <p:cNvPr id="91" name="직사각형 90"/>
            <p:cNvSpPr/>
            <p:nvPr/>
          </p:nvSpPr>
          <p:spPr>
            <a:xfrm>
              <a:off x="1357928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직사각형 91"/>
            <p:cNvSpPr/>
            <p:nvPr/>
          </p:nvSpPr>
          <p:spPr>
            <a:xfrm>
              <a:off x="150194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직사각형 92"/>
            <p:cNvSpPr/>
            <p:nvPr/>
          </p:nvSpPr>
          <p:spPr>
            <a:xfrm>
              <a:off x="1789976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/>
            <p:cNvSpPr/>
            <p:nvPr/>
          </p:nvSpPr>
          <p:spPr>
            <a:xfrm>
              <a:off x="2055148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직사각형 94"/>
            <p:cNvSpPr/>
            <p:nvPr/>
          </p:nvSpPr>
          <p:spPr>
            <a:xfrm>
              <a:off x="2150016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직사각형 95"/>
            <p:cNvSpPr/>
            <p:nvPr/>
          </p:nvSpPr>
          <p:spPr>
            <a:xfrm>
              <a:off x="229403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96"/>
            <p:cNvSpPr/>
            <p:nvPr/>
          </p:nvSpPr>
          <p:spPr>
            <a:xfrm>
              <a:off x="2438048" y="-198337"/>
              <a:ext cx="216024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97"/>
            <p:cNvSpPr/>
            <p:nvPr/>
          </p:nvSpPr>
          <p:spPr>
            <a:xfrm>
              <a:off x="2726079" y="-198337"/>
              <a:ext cx="45719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298782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직사각형 99"/>
            <p:cNvSpPr/>
            <p:nvPr/>
          </p:nvSpPr>
          <p:spPr>
            <a:xfrm>
              <a:off x="3419872" y="-198337"/>
              <a:ext cx="72008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직사각형 100"/>
            <p:cNvSpPr/>
            <p:nvPr/>
          </p:nvSpPr>
          <p:spPr>
            <a:xfrm>
              <a:off x="1645960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/>
            <p:cNvSpPr/>
            <p:nvPr/>
          </p:nvSpPr>
          <p:spPr>
            <a:xfrm>
              <a:off x="1069896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직사각형 102"/>
            <p:cNvSpPr/>
            <p:nvPr/>
          </p:nvSpPr>
          <p:spPr>
            <a:xfrm>
              <a:off x="997888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781863" y="-198337"/>
              <a:ext cx="56783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직사각형 104"/>
            <p:cNvSpPr/>
            <p:nvPr/>
          </p:nvSpPr>
          <p:spPr>
            <a:xfrm>
              <a:off x="89959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114190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2870096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30214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직사각형 128"/>
            <p:cNvSpPr/>
            <p:nvPr/>
          </p:nvSpPr>
          <p:spPr>
            <a:xfrm>
              <a:off x="3139847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806887" y="2924944"/>
            <a:ext cx="1530227" cy="307777"/>
          </a:xfrm>
          <a:prstGeom prst="rect">
            <a:avLst/>
          </a:prstGeom>
          <a:noFill/>
          <a:ln>
            <a:noFill/>
          </a:ln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dist"/>
            <a:r>
              <a:rPr lang="en-US" altLang="ko-KR" sz="1400" spc="300" dirty="0">
                <a:solidFill>
                  <a:schemeClr val="bg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THANK YOU</a:t>
            </a:r>
            <a:endParaRPr lang="ko-KR" altLang="en-US" sz="1400" spc="300" dirty="0">
              <a:solidFill>
                <a:schemeClr val="bg1"/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0976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/>
          <p:cNvSpPr/>
          <p:nvPr/>
        </p:nvSpPr>
        <p:spPr>
          <a:xfrm>
            <a:off x="0" y="0"/>
            <a:ext cx="219573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0" name="그룹 69"/>
          <p:cNvGrpSpPr/>
          <p:nvPr/>
        </p:nvGrpSpPr>
        <p:grpSpPr>
          <a:xfrm rot="10800000" flipV="1">
            <a:off x="395533" y="0"/>
            <a:ext cx="1417534" cy="3500961"/>
            <a:chOff x="781863" y="-198337"/>
            <a:chExt cx="2710017" cy="360342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72" name="직사각형 71"/>
            <p:cNvSpPr/>
            <p:nvPr/>
          </p:nvSpPr>
          <p:spPr>
            <a:xfrm>
              <a:off x="1357928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직사각형 72"/>
            <p:cNvSpPr/>
            <p:nvPr/>
          </p:nvSpPr>
          <p:spPr>
            <a:xfrm>
              <a:off x="150194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1789976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2055148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직사각형 75"/>
            <p:cNvSpPr/>
            <p:nvPr/>
          </p:nvSpPr>
          <p:spPr>
            <a:xfrm>
              <a:off x="2150016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직사각형 76"/>
            <p:cNvSpPr/>
            <p:nvPr/>
          </p:nvSpPr>
          <p:spPr>
            <a:xfrm>
              <a:off x="229403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2438048" y="-198337"/>
              <a:ext cx="216024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직사각형 78"/>
            <p:cNvSpPr/>
            <p:nvPr/>
          </p:nvSpPr>
          <p:spPr>
            <a:xfrm>
              <a:off x="2726080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사각형 79"/>
            <p:cNvSpPr/>
            <p:nvPr/>
          </p:nvSpPr>
          <p:spPr>
            <a:xfrm>
              <a:off x="298782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3419873" y="-198337"/>
              <a:ext cx="72007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1645960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1069896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997888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직사각형 84"/>
            <p:cNvSpPr/>
            <p:nvPr/>
          </p:nvSpPr>
          <p:spPr>
            <a:xfrm>
              <a:off x="781863" y="-198337"/>
              <a:ext cx="56784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89959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직사각형 86"/>
            <p:cNvSpPr/>
            <p:nvPr/>
          </p:nvSpPr>
          <p:spPr>
            <a:xfrm>
              <a:off x="114190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2870096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직사각형 88"/>
            <p:cNvSpPr/>
            <p:nvPr/>
          </p:nvSpPr>
          <p:spPr>
            <a:xfrm>
              <a:off x="330214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3139847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7" name="그룹 46"/>
          <p:cNvGrpSpPr/>
          <p:nvPr/>
        </p:nvGrpSpPr>
        <p:grpSpPr>
          <a:xfrm rot="10800000" flipV="1">
            <a:off x="395537" y="-1"/>
            <a:ext cx="1417534" cy="3500961"/>
            <a:chOff x="781863" y="-198337"/>
            <a:chExt cx="2710017" cy="3603426"/>
          </a:xfrm>
          <a:solidFill>
            <a:schemeClr val="bg1"/>
          </a:solidFill>
        </p:grpSpPr>
        <p:sp>
          <p:nvSpPr>
            <p:cNvPr id="48" name="직사각형 47"/>
            <p:cNvSpPr/>
            <p:nvPr/>
          </p:nvSpPr>
          <p:spPr>
            <a:xfrm>
              <a:off x="1357928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150194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1789976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2055148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2150016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229403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2438048" y="-198337"/>
              <a:ext cx="216024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2726080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298782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3419873" y="-198337"/>
              <a:ext cx="72007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1645960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1069896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/>
            <p:cNvSpPr/>
            <p:nvPr/>
          </p:nvSpPr>
          <p:spPr>
            <a:xfrm>
              <a:off x="997888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781863" y="-198337"/>
              <a:ext cx="56784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89959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114190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2870096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330214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/>
            <p:cNvSpPr/>
            <p:nvPr/>
          </p:nvSpPr>
          <p:spPr>
            <a:xfrm>
              <a:off x="3139847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79512" y="3383281"/>
            <a:ext cx="1872208" cy="45719"/>
          </a:xfrm>
          <a:prstGeom prst="rect">
            <a:avLst/>
          </a:prstGeom>
          <a:solidFill>
            <a:schemeClr val="bg1">
              <a:lumMod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323528" y="3501008"/>
            <a:ext cx="1688554" cy="276999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ko-KR" sz="12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CONTENTS</a:t>
            </a:r>
            <a:endParaRPr lang="ko-KR" altLang="en-US" sz="1200" b="1" spc="6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411760" y="2279425"/>
            <a:ext cx="4283968" cy="276999"/>
            <a:chOff x="2411760" y="1085634"/>
            <a:chExt cx="4283968" cy="276999"/>
          </a:xfrm>
        </p:grpSpPr>
        <p:sp>
          <p:nvSpPr>
            <p:cNvPr id="12" name="타원 11"/>
            <p:cNvSpPr/>
            <p:nvPr/>
          </p:nvSpPr>
          <p:spPr>
            <a:xfrm>
              <a:off x="2411760" y="1167187"/>
              <a:ext cx="123443" cy="123443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4355976" y="1085634"/>
              <a:ext cx="2339752" cy="276999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  <a:sp3d>
              <a:bevelT/>
            </a:sp3d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역활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2614281" y="1228907"/>
              <a:ext cx="1741695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그룹 4"/>
          <p:cNvGrpSpPr/>
          <p:nvPr/>
        </p:nvGrpSpPr>
        <p:grpSpPr>
          <a:xfrm>
            <a:off x="2411760" y="2790382"/>
            <a:ext cx="4283968" cy="276999"/>
            <a:chOff x="2411760" y="1596591"/>
            <a:chExt cx="4283968" cy="276999"/>
          </a:xfrm>
        </p:grpSpPr>
        <p:grpSp>
          <p:nvGrpSpPr>
            <p:cNvPr id="14" name="그룹 13"/>
            <p:cNvGrpSpPr/>
            <p:nvPr/>
          </p:nvGrpSpPr>
          <p:grpSpPr>
            <a:xfrm>
              <a:off x="2411760" y="1671267"/>
              <a:ext cx="264243" cy="123443"/>
              <a:chOff x="3471631" y="2842639"/>
              <a:chExt cx="264243" cy="123443"/>
            </a:xfrm>
          </p:grpSpPr>
          <p:sp>
            <p:nvSpPr>
              <p:cNvPr id="133" name="타원 132"/>
              <p:cNvSpPr/>
              <p:nvPr/>
            </p:nvSpPr>
            <p:spPr>
              <a:xfrm>
                <a:off x="3471631" y="2842639"/>
                <a:ext cx="123443" cy="123443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210 데이라잇 R" panose="02020603020101020101" pitchFamily="18" charset="-127"/>
                  <a:ea typeface="210 데이라잇 R" panose="02020603020101020101" pitchFamily="18" charset="-127"/>
                </a:endParaRPr>
              </a:p>
            </p:txBody>
          </p:sp>
          <p:sp>
            <p:nvSpPr>
              <p:cNvPr id="134" name="타원 133"/>
              <p:cNvSpPr/>
              <p:nvPr/>
            </p:nvSpPr>
            <p:spPr>
              <a:xfrm>
                <a:off x="3612431" y="2842639"/>
                <a:ext cx="123443" cy="123443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210 데이라잇 R" panose="02020603020101020101" pitchFamily="18" charset="-127"/>
                  <a:ea typeface="210 데이라잇 R" panose="02020603020101020101" pitchFamily="18" charset="-127"/>
                </a:endParaRPr>
              </a:p>
            </p:txBody>
          </p:sp>
        </p:grpSp>
        <p:cxnSp>
          <p:nvCxnSpPr>
            <p:cNvPr id="91" name="직선 연결선 90"/>
            <p:cNvCxnSpPr/>
            <p:nvPr/>
          </p:nvCxnSpPr>
          <p:spPr>
            <a:xfrm>
              <a:off x="2755082" y="1732988"/>
              <a:ext cx="1600894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>
              <a:off x="4355976" y="1596591"/>
              <a:ext cx="2339752" cy="276999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  <a:sp3d>
              <a:bevelT/>
            </a:sp3d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작품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2411760" y="3276970"/>
            <a:ext cx="4283968" cy="276999"/>
            <a:chOff x="2411760" y="2083179"/>
            <a:chExt cx="4283968" cy="276999"/>
          </a:xfrm>
        </p:grpSpPr>
        <p:grpSp>
          <p:nvGrpSpPr>
            <p:cNvPr id="15" name="그룹 14"/>
            <p:cNvGrpSpPr/>
            <p:nvPr/>
          </p:nvGrpSpPr>
          <p:grpSpPr>
            <a:xfrm>
              <a:off x="2411760" y="2175347"/>
              <a:ext cx="405044" cy="123443"/>
              <a:chOff x="3471631" y="3319488"/>
              <a:chExt cx="405044" cy="123443"/>
            </a:xfrm>
          </p:grpSpPr>
          <p:sp>
            <p:nvSpPr>
              <p:cNvPr id="135" name="타원 134"/>
              <p:cNvSpPr/>
              <p:nvPr/>
            </p:nvSpPr>
            <p:spPr>
              <a:xfrm>
                <a:off x="3471631" y="3319488"/>
                <a:ext cx="123443" cy="123443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210 데이라잇 R" panose="02020603020101020101" pitchFamily="18" charset="-127"/>
                  <a:ea typeface="210 데이라잇 R" panose="02020603020101020101" pitchFamily="18" charset="-127"/>
                </a:endParaRPr>
              </a:p>
            </p:txBody>
          </p:sp>
          <p:sp>
            <p:nvSpPr>
              <p:cNvPr id="136" name="타원 135"/>
              <p:cNvSpPr/>
              <p:nvPr/>
            </p:nvSpPr>
            <p:spPr>
              <a:xfrm>
                <a:off x="3612431" y="3319488"/>
                <a:ext cx="123443" cy="123443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210 데이라잇 R" panose="02020603020101020101" pitchFamily="18" charset="-127"/>
                  <a:ea typeface="210 데이라잇 R" panose="02020603020101020101" pitchFamily="18" charset="-127"/>
                </a:endParaRPr>
              </a:p>
            </p:txBody>
          </p:sp>
          <p:sp>
            <p:nvSpPr>
              <p:cNvPr id="139" name="타원 138"/>
              <p:cNvSpPr/>
              <p:nvPr/>
            </p:nvSpPr>
            <p:spPr>
              <a:xfrm>
                <a:off x="3753232" y="3319488"/>
                <a:ext cx="123443" cy="123443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210 데이라잇 R" panose="02020603020101020101" pitchFamily="18" charset="-127"/>
                  <a:ea typeface="210 데이라잇 R" panose="02020603020101020101" pitchFamily="18" charset="-127"/>
                </a:endParaRPr>
              </a:p>
            </p:txBody>
          </p:sp>
        </p:grpSp>
        <p:cxnSp>
          <p:nvCxnSpPr>
            <p:cNvPr id="92" name="직선 연결선 91"/>
            <p:cNvCxnSpPr/>
            <p:nvPr/>
          </p:nvCxnSpPr>
          <p:spPr>
            <a:xfrm>
              <a:off x="2895882" y="2237068"/>
              <a:ext cx="1460094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/>
            <p:cNvSpPr txBox="1"/>
            <p:nvPr/>
          </p:nvSpPr>
          <p:spPr>
            <a:xfrm>
              <a:off x="4355976" y="2083179"/>
              <a:ext cx="2339752" cy="276999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  <a:sp3d>
              <a:bevelT/>
            </a:sp3d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210 데이라잇 R" panose="02020603020101020101" pitchFamily="18" charset="-127"/>
                  <a:ea typeface="210 데이라잇 R" panose="02020603020101020101" pitchFamily="18" charset="-127"/>
                </a:rPr>
                <a:t>구체적인 구상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8749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4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8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2" grpId="0" animBg="1"/>
      <p:bldP spid="2" grpId="1" animBg="1"/>
      <p:bldP spid="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직사각형 95"/>
          <p:cNvSpPr/>
          <p:nvPr/>
        </p:nvSpPr>
        <p:spPr>
          <a:xfrm>
            <a:off x="-8298" y="0"/>
            <a:ext cx="9160596" cy="363016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" name="그룹 99"/>
          <p:cNvGrpSpPr/>
          <p:nvPr/>
        </p:nvGrpSpPr>
        <p:grpSpPr>
          <a:xfrm>
            <a:off x="4074974" y="3294555"/>
            <a:ext cx="994053" cy="389189"/>
            <a:chOff x="781863" y="-198337"/>
            <a:chExt cx="2710017" cy="3603426"/>
          </a:xfrm>
          <a:solidFill>
            <a:schemeClr val="bg1"/>
          </a:solidFill>
          <a:scene3d>
            <a:camera prst="obliqueTopLeft"/>
            <a:lightRig rig="threePt" dir="t"/>
          </a:scene3d>
        </p:grpSpPr>
        <p:sp>
          <p:nvSpPr>
            <p:cNvPr id="101" name="직사각형 100"/>
            <p:cNvSpPr/>
            <p:nvPr/>
          </p:nvSpPr>
          <p:spPr>
            <a:xfrm>
              <a:off x="1357928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/>
            <p:cNvSpPr/>
            <p:nvPr/>
          </p:nvSpPr>
          <p:spPr>
            <a:xfrm>
              <a:off x="150194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직사각형 102"/>
            <p:cNvSpPr/>
            <p:nvPr/>
          </p:nvSpPr>
          <p:spPr>
            <a:xfrm>
              <a:off x="1789976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2055148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직사각형 104"/>
            <p:cNvSpPr/>
            <p:nvPr/>
          </p:nvSpPr>
          <p:spPr>
            <a:xfrm>
              <a:off x="2150016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229403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2438048" y="-198337"/>
              <a:ext cx="216024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2726079" y="-198337"/>
              <a:ext cx="45719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직사각형 108"/>
            <p:cNvSpPr/>
            <p:nvPr/>
          </p:nvSpPr>
          <p:spPr>
            <a:xfrm>
              <a:off x="298782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직사각형 109"/>
            <p:cNvSpPr/>
            <p:nvPr/>
          </p:nvSpPr>
          <p:spPr>
            <a:xfrm>
              <a:off x="3419872" y="-198337"/>
              <a:ext cx="72008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1645960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" name="직사각형 111"/>
            <p:cNvSpPr/>
            <p:nvPr/>
          </p:nvSpPr>
          <p:spPr>
            <a:xfrm>
              <a:off x="1069896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" name="직사각형 112"/>
            <p:cNvSpPr/>
            <p:nvPr/>
          </p:nvSpPr>
          <p:spPr>
            <a:xfrm>
              <a:off x="997888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" name="직사각형 113"/>
            <p:cNvSpPr/>
            <p:nvPr/>
          </p:nvSpPr>
          <p:spPr>
            <a:xfrm>
              <a:off x="781863" y="-198337"/>
              <a:ext cx="56783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직사각형 114"/>
            <p:cNvSpPr/>
            <p:nvPr/>
          </p:nvSpPr>
          <p:spPr>
            <a:xfrm>
              <a:off x="89959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직사각형 115"/>
            <p:cNvSpPr/>
            <p:nvPr/>
          </p:nvSpPr>
          <p:spPr>
            <a:xfrm>
              <a:off x="114190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직사각형 116"/>
            <p:cNvSpPr/>
            <p:nvPr/>
          </p:nvSpPr>
          <p:spPr>
            <a:xfrm>
              <a:off x="2870096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직사각형 117"/>
            <p:cNvSpPr/>
            <p:nvPr/>
          </p:nvSpPr>
          <p:spPr>
            <a:xfrm>
              <a:off x="330214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9" name="직사각형 118"/>
            <p:cNvSpPr/>
            <p:nvPr/>
          </p:nvSpPr>
          <p:spPr>
            <a:xfrm>
              <a:off x="3139847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3286881" y="3707740"/>
            <a:ext cx="257023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역할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7596" y="1541682"/>
            <a:ext cx="1620688" cy="264687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600" b="1" dirty="0"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1</a:t>
            </a:r>
            <a:endParaRPr lang="ko-KR" altLang="en-US" sz="16600" b="1" dirty="0">
              <a:solidFill>
                <a:schemeClr val="bg1"/>
              </a:solidFill>
              <a:latin typeface="+mj-lt"/>
              <a:ea typeface="나눔바른고딕 Ultra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87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그룹 64"/>
          <p:cNvGrpSpPr/>
          <p:nvPr/>
        </p:nvGrpSpPr>
        <p:grpSpPr>
          <a:xfrm rot="10800000">
            <a:off x="-1662" y="6415811"/>
            <a:ext cx="9145662" cy="120616"/>
            <a:chOff x="-1662" y="610969"/>
            <a:chExt cx="8076274" cy="441767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66" name="직사각형 65"/>
            <p:cNvSpPr/>
            <p:nvPr/>
          </p:nvSpPr>
          <p:spPr>
            <a:xfrm flipV="1">
              <a:off x="0" y="610969"/>
              <a:ext cx="8074612" cy="9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직사각형 66"/>
            <p:cNvSpPr/>
            <p:nvPr/>
          </p:nvSpPr>
          <p:spPr>
            <a:xfrm flipV="1">
              <a:off x="0" y="760985"/>
              <a:ext cx="4968552" cy="7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직사각형 67"/>
            <p:cNvSpPr/>
            <p:nvPr/>
          </p:nvSpPr>
          <p:spPr>
            <a:xfrm flipV="1">
              <a:off x="0" y="893001"/>
              <a:ext cx="3888432" cy="54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직사각형 68"/>
            <p:cNvSpPr/>
            <p:nvPr/>
          </p:nvSpPr>
          <p:spPr>
            <a:xfrm flipV="1">
              <a:off x="-1662" y="1007017"/>
              <a:ext cx="29539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0" y="620688"/>
            <a:ext cx="9145662" cy="120616"/>
            <a:chOff x="-1662" y="610969"/>
            <a:chExt cx="8076274" cy="441767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6" name="직사각형 15"/>
            <p:cNvSpPr/>
            <p:nvPr/>
          </p:nvSpPr>
          <p:spPr>
            <a:xfrm flipV="1">
              <a:off x="0" y="610969"/>
              <a:ext cx="8074612" cy="9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 flipV="1">
              <a:off x="0" y="760985"/>
              <a:ext cx="4968552" cy="7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 flipV="1">
              <a:off x="0" y="893001"/>
              <a:ext cx="3888432" cy="54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/>
            <p:cNvSpPr/>
            <p:nvPr/>
          </p:nvSpPr>
          <p:spPr>
            <a:xfrm flipV="1">
              <a:off x="-1662" y="1007017"/>
              <a:ext cx="29539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4712" y="176503"/>
            <a:ext cx="252028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역할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72565" y="2708920"/>
            <a:ext cx="5832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팀</a:t>
            </a:r>
            <a:r>
              <a:rPr lang="en-US" altLang="ko-KR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주차장과 </a:t>
            </a:r>
            <a:r>
              <a:rPr lang="en-US" altLang="ko-KR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1</a:t>
            </a:r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층</a:t>
            </a:r>
            <a:r>
              <a:rPr lang="en-US" altLang="ko-KR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(</a:t>
            </a:r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로비</a:t>
            </a:r>
            <a:r>
              <a:rPr lang="en-US" altLang="ko-KR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) </a:t>
            </a:r>
          </a:p>
          <a:p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팀원</a:t>
            </a:r>
            <a:r>
              <a:rPr lang="en-US" altLang="ko-KR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이상현</a:t>
            </a:r>
            <a:r>
              <a:rPr lang="en-US" altLang="ko-KR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남광현</a:t>
            </a:r>
            <a:r>
              <a:rPr lang="en-US" altLang="ko-KR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오보경</a:t>
            </a:r>
            <a:endParaRPr lang="en-US" altLang="ko-KR" sz="2400" dirty="0" smtClean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맡은 역할</a:t>
            </a:r>
            <a:r>
              <a:rPr lang="en-US" altLang="ko-KR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자동 주차장 감지기와 아파트 배터리</a:t>
            </a:r>
            <a:endParaRPr lang="ko-KR" altLang="en-US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328493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직사각형 95"/>
          <p:cNvSpPr/>
          <p:nvPr/>
        </p:nvSpPr>
        <p:spPr>
          <a:xfrm>
            <a:off x="-8298" y="0"/>
            <a:ext cx="9160596" cy="363016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" name="그룹 99"/>
          <p:cNvGrpSpPr/>
          <p:nvPr/>
        </p:nvGrpSpPr>
        <p:grpSpPr>
          <a:xfrm>
            <a:off x="4074974" y="3294555"/>
            <a:ext cx="994053" cy="389189"/>
            <a:chOff x="781863" y="-198337"/>
            <a:chExt cx="2710017" cy="3603426"/>
          </a:xfrm>
          <a:solidFill>
            <a:schemeClr val="bg1"/>
          </a:solidFill>
          <a:scene3d>
            <a:camera prst="obliqueTopLeft"/>
            <a:lightRig rig="threePt" dir="t"/>
          </a:scene3d>
        </p:grpSpPr>
        <p:sp>
          <p:nvSpPr>
            <p:cNvPr id="101" name="직사각형 100"/>
            <p:cNvSpPr/>
            <p:nvPr/>
          </p:nvSpPr>
          <p:spPr>
            <a:xfrm>
              <a:off x="1357928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/>
            <p:cNvSpPr/>
            <p:nvPr/>
          </p:nvSpPr>
          <p:spPr>
            <a:xfrm>
              <a:off x="150194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직사각형 102"/>
            <p:cNvSpPr/>
            <p:nvPr/>
          </p:nvSpPr>
          <p:spPr>
            <a:xfrm>
              <a:off x="1789976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2055148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직사각형 104"/>
            <p:cNvSpPr/>
            <p:nvPr/>
          </p:nvSpPr>
          <p:spPr>
            <a:xfrm>
              <a:off x="2150016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229403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2438048" y="-198337"/>
              <a:ext cx="216024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2726079" y="-198337"/>
              <a:ext cx="45719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직사각형 108"/>
            <p:cNvSpPr/>
            <p:nvPr/>
          </p:nvSpPr>
          <p:spPr>
            <a:xfrm>
              <a:off x="298782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직사각형 109"/>
            <p:cNvSpPr/>
            <p:nvPr/>
          </p:nvSpPr>
          <p:spPr>
            <a:xfrm>
              <a:off x="3419872" y="-198337"/>
              <a:ext cx="72008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1645960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" name="직사각형 111"/>
            <p:cNvSpPr/>
            <p:nvPr/>
          </p:nvSpPr>
          <p:spPr>
            <a:xfrm>
              <a:off x="1069896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" name="직사각형 112"/>
            <p:cNvSpPr/>
            <p:nvPr/>
          </p:nvSpPr>
          <p:spPr>
            <a:xfrm>
              <a:off x="997888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" name="직사각형 113"/>
            <p:cNvSpPr/>
            <p:nvPr/>
          </p:nvSpPr>
          <p:spPr>
            <a:xfrm>
              <a:off x="781863" y="-198337"/>
              <a:ext cx="56783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직사각형 114"/>
            <p:cNvSpPr/>
            <p:nvPr/>
          </p:nvSpPr>
          <p:spPr>
            <a:xfrm>
              <a:off x="89959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직사각형 115"/>
            <p:cNvSpPr/>
            <p:nvPr/>
          </p:nvSpPr>
          <p:spPr>
            <a:xfrm>
              <a:off x="114190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직사각형 116"/>
            <p:cNvSpPr/>
            <p:nvPr/>
          </p:nvSpPr>
          <p:spPr>
            <a:xfrm>
              <a:off x="2870096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직사각형 117"/>
            <p:cNvSpPr/>
            <p:nvPr/>
          </p:nvSpPr>
          <p:spPr>
            <a:xfrm>
              <a:off x="330214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9" name="직사각형 118"/>
            <p:cNvSpPr/>
            <p:nvPr/>
          </p:nvSpPr>
          <p:spPr>
            <a:xfrm>
              <a:off x="3139847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3286881" y="3707740"/>
            <a:ext cx="257023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작품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7AE20479-64DE-436B-867E-A5F2C6EEDF2F}"/>
              </a:ext>
            </a:extLst>
          </p:cNvPr>
          <p:cNvSpPr txBox="1"/>
          <p:nvPr/>
        </p:nvSpPr>
        <p:spPr>
          <a:xfrm>
            <a:off x="767596" y="1541682"/>
            <a:ext cx="1620688" cy="264687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600" b="1" dirty="0"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</a:t>
            </a:r>
            <a:endParaRPr lang="ko-KR" altLang="en-US" sz="16600" b="1" dirty="0">
              <a:solidFill>
                <a:schemeClr val="bg1"/>
              </a:solidFill>
              <a:latin typeface="+mj-lt"/>
              <a:ea typeface="나눔바른고딕 Ultra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80509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그룹 64"/>
          <p:cNvGrpSpPr/>
          <p:nvPr/>
        </p:nvGrpSpPr>
        <p:grpSpPr>
          <a:xfrm rot="10800000">
            <a:off x="-1662" y="6415811"/>
            <a:ext cx="9145662" cy="120616"/>
            <a:chOff x="-1662" y="610969"/>
            <a:chExt cx="8076274" cy="441767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66" name="직사각형 65"/>
            <p:cNvSpPr/>
            <p:nvPr/>
          </p:nvSpPr>
          <p:spPr>
            <a:xfrm flipV="1">
              <a:off x="0" y="610969"/>
              <a:ext cx="8074612" cy="9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직사각형 66"/>
            <p:cNvSpPr/>
            <p:nvPr/>
          </p:nvSpPr>
          <p:spPr>
            <a:xfrm flipV="1">
              <a:off x="0" y="760985"/>
              <a:ext cx="4968552" cy="7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직사각형 67"/>
            <p:cNvSpPr/>
            <p:nvPr/>
          </p:nvSpPr>
          <p:spPr>
            <a:xfrm flipV="1">
              <a:off x="0" y="893001"/>
              <a:ext cx="3888432" cy="54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직사각형 68"/>
            <p:cNvSpPr/>
            <p:nvPr/>
          </p:nvSpPr>
          <p:spPr>
            <a:xfrm flipV="1">
              <a:off x="-1662" y="1007017"/>
              <a:ext cx="29539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0" y="692696"/>
            <a:ext cx="9145662" cy="120616"/>
            <a:chOff x="-1662" y="610969"/>
            <a:chExt cx="8076274" cy="441767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6" name="직사각형 15"/>
            <p:cNvSpPr/>
            <p:nvPr/>
          </p:nvSpPr>
          <p:spPr>
            <a:xfrm flipV="1">
              <a:off x="0" y="610969"/>
              <a:ext cx="8074612" cy="9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 flipV="1">
              <a:off x="0" y="760985"/>
              <a:ext cx="4968552" cy="7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 flipV="1">
              <a:off x="0" y="893001"/>
              <a:ext cx="3888432" cy="54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/>
            <p:cNvSpPr/>
            <p:nvPr/>
          </p:nvSpPr>
          <p:spPr>
            <a:xfrm flipV="1">
              <a:off x="-1662" y="1007017"/>
              <a:ext cx="29539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107504" y="188640"/>
            <a:ext cx="252028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작품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59632" y="2348880"/>
            <a:ext cx="682164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전용 주차장 감지기</a:t>
            </a:r>
            <a:endParaRPr lang="en-US" altLang="ko-KR" sz="4000" dirty="0" smtClean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algn="ctr"/>
            <a:r>
              <a:rPr lang="en-US" altLang="ko-KR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-&gt;</a:t>
            </a:r>
            <a:r>
              <a:rPr lang="en-US" altLang="ko-KR" sz="40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차 아래 센서를 설치하여 차주 전용 자리에 </a:t>
            </a:r>
            <a:endParaRPr lang="en-US" altLang="ko-KR" sz="2400" dirty="0" smtClean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algn="ctr"/>
            <a:r>
              <a:rPr lang="ko-KR" altLang="en-US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다른 사람이 아닌 본인만 주차 할 수 있도록 하는 것이다</a:t>
            </a:r>
            <a:r>
              <a:rPr lang="en-US" altLang="ko-KR" sz="24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.</a:t>
            </a:r>
            <a:endParaRPr lang="ko-KR" altLang="en-US" sz="24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090136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직사각형 95"/>
          <p:cNvSpPr/>
          <p:nvPr/>
        </p:nvSpPr>
        <p:spPr>
          <a:xfrm>
            <a:off x="-8298" y="0"/>
            <a:ext cx="9160596" cy="363016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" name="그룹 99"/>
          <p:cNvGrpSpPr/>
          <p:nvPr/>
        </p:nvGrpSpPr>
        <p:grpSpPr>
          <a:xfrm>
            <a:off x="4074974" y="3294555"/>
            <a:ext cx="994053" cy="389189"/>
            <a:chOff x="781863" y="-198337"/>
            <a:chExt cx="2710017" cy="3603426"/>
          </a:xfrm>
          <a:solidFill>
            <a:schemeClr val="bg1"/>
          </a:solidFill>
          <a:scene3d>
            <a:camera prst="obliqueTopLeft"/>
            <a:lightRig rig="threePt" dir="t"/>
          </a:scene3d>
        </p:grpSpPr>
        <p:sp>
          <p:nvSpPr>
            <p:cNvPr id="101" name="직사각형 100"/>
            <p:cNvSpPr/>
            <p:nvPr/>
          </p:nvSpPr>
          <p:spPr>
            <a:xfrm>
              <a:off x="1357928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직사각형 101"/>
            <p:cNvSpPr/>
            <p:nvPr/>
          </p:nvSpPr>
          <p:spPr>
            <a:xfrm>
              <a:off x="150194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직사각형 102"/>
            <p:cNvSpPr/>
            <p:nvPr/>
          </p:nvSpPr>
          <p:spPr>
            <a:xfrm>
              <a:off x="1789976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2055148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직사각형 104"/>
            <p:cNvSpPr/>
            <p:nvPr/>
          </p:nvSpPr>
          <p:spPr>
            <a:xfrm>
              <a:off x="2150016" y="-198337"/>
              <a:ext cx="45719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229403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2438048" y="-198337"/>
              <a:ext cx="216024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2726079" y="-198337"/>
              <a:ext cx="45719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직사각형 108"/>
            <p:cNvSpPr/>
            <p:nvPr/>
          </p:nvSpPr>
          <p:spPr>
            <a:xfrm>
              <a:off x="298782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직사각형 109"/>
            <p:cNvSpPr/>
            <p:nvPr/>
          </p:nvSpPr>
          <p:spPr>
            <a:xfrm>
              <a:off x="3419872" y="-198337"/>
              <a:ext cx="72008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1645960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" name="직사각형 111"/>
            <p:cNvSpPr/>
            <p:nvPr/>
          </p:nvSpPr>
          <p:spPr>
            <a:xfrm>
              <a:off x="1069896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" name="직사각형 112"/>
            <p:cNvSpPr/>
            <p:nvPr/>
          </p:nvSpPr>
          <p:spPr>
            <a:xfrm>
              <a:off x="997888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" name="직사각형 113"/>
            <p:cNvSpPr/>
            <p:nvPr/>
          </p:nvSpPr>
          <p:spPr>
            <a:xfrm>
              <a:off x="781863" y="-198337"/>
              <a:ext cx="56783" cy="36034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직사각형 114"/>
            <p:cNvSpPr/>
            <p:nvPr/>
          </p:nvSpPr>
          <p:spPr>
            <a:xfrm>
              <a:off x="899592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직사각형 115"/>
            <p:cNvSpPr/>
            <p:nvPr/>
          </p:nvSpPr>
          <p:spPr>
            <a:xfrm>
              <a:off x="1141904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직사각형 116"/>
            <p:cNvSpPr/>
            <p:nvPr/>
          </p:nvSpPr>
          <p:spPr>
            <a:xfrm>
              <a:off x="2870096" y="-198337"/>
              <a:ext cx="72008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직사각형 117"/>
            <p:cNvSpPr/>
            <p:nvPr/>
          </p:nvSpPr>
          <p:spPr>
            <a:xfrm>
              <a:off x="3302144" y="-198337"/>
              <a:ext cx="4572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9" name="직사각형 118"/>
            <p:cNvSpPr/>
            <p:nvPr/>
          </p:nvSpPr>
          <p:spPr>
            <a:xfrm>
              <a:off x="3139847" y="-198337"/>
              <a:ext cx="144016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3286881" y="3707740"/>
            <a:ext cx="257023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구체적인 구상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5988A542-722C-482D-AB7F-64C5B0052B1A}"/>
              </a:ext>
            </a:extLst>
          </p:cNvPr>
          <p:cNvSpPr txBox="1"/>
          <p:nvPr/>
        </p:nvSpPr>
        <p:spPr>
          <a:xfrm>
            <a:off x="767596" y="1541682"/>
            <a:ext cx="1620688" cy="264687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600" b="1" dirty="0"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3</a:t>
            </a:r>
            <a:endParaRPr lang="ko-KR" altLang="en-US" sz="16600" b="1" dirty="0">
              <a:solidFill>
                <a:schemeClr val="bg1"/>
              </a:solidFill>
              <a:latin typeface="+mj-lt"/>
              <a:ea typeface="나눔바른고딕 Ultra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8525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그룹 64"/>
          <p:cNvGrpSpPr/>
          <p:nvPr/>
        </p:nvGrpSpPr>
        <p:grpSpPr>
          <a:xfrm rot="10800000">
            <a:off x="-1662" y="6415811"/>
            <a:ext cx="9145662" cy="120616"/>
            <a:chOff x="-1662" y="610969"/>
            <a:chExt cx="8076274" cy="441767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66" name="직사각형 65"/>
            <p:cNvSpPr/>
            <p:nvPr/>
          </p:nvSpPr>
          <p:spPr>
            <a:xfrm flipV="1">
              <a:off x="0" y="610969"/>
              <a:ext cx="8074612" cy="9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직사각형 66"/>
            <p:cNvSpPr/>
            <p:nvPr/>
          </p:nvSpPr>
          <p:spPr>
            <a:xfrm flipV="1">
              <a:off x="0" y="760985"/>
              <a:ext cx="4968552" cy="7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직사각형 67"/>
            <p:cNvSpPr/>
            <p:nvPr/>
          </p:nvSpPr>
          <p:spPr>
            <a:xfrm flipV="1">
              <a:off x="0" y="893001"/>
              <a:ext cx="3888432" cy="54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직사각형 68"/>
            <p:cNvSpPr/>
            <p:nvPr/>
          </p:nvSpPr>
          <p:spPr>
            <a:xfrm flipV="1">
              <a:off x="-1662" y="1007017"/>
              <a:ext cx="29539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-1662" y="548680"/>
            <a:ext cx="9145662" cy="120616"/>
            <a:chOff x="-1662" y="610969"/>
            <a:chExt cx="8076274" cy="441767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6" name="직사각형 15"/>
            <p:cNvSpPr/>
            <p:nvPr/>
          </p:nvSpPr>
          <p:spPr>
            <a:xfrm flipV="1">
              <a:off x="0" y="610969"/>
              <a:ext cx="8074612" cy="9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 flipV="1">
              <a:off x="0" y="760985"/>
              <a:ext cx="4968552" cy="7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 flipV="1">
              <a:off x="0" y="893001"/>
              <a:ext cx="3888432" cy="54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/>
            <p:cNvSpPr/>
            <p:nvPr/>
          </p:nvSpPr>
          <p:spPr>
            <a:xfrm flipV="1">
              <a:off x="-1662" y="1007017"/>
              <a:ext cx="29539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107504" y="146549"/>
            <a:ext cx="252028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구체적인 구상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72" y="1057189"/>
            <a:ext cx="3562657" cy="507047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300089" y="2268679"/>
            <a:ext cx="216024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꺾인 연결선 6"/>
          <p:cNvCxnSpPr/>
          <p:nvPr/>
        </p:nvCxnSpPr>
        <p:spPr>
          <a:xfrm rot="5400000" flipH="1" flipV="1">
            <a:off x="3101491" y="1370746"/>
            <a:ext cx="204543" cy="1591323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18735" y="1894859"/>
            <a:ext cx="10573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RFID </a:t>
            </a:r>
            <a:r>
              <a:rPr lang="ko-KR" altLang="en-US" sz="1600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감지 센서</a:t>
            </a:r>
            <a:endParaRPr lang="ko-KR" altLang="en-US" sz="1600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4211960" y="2579186"/>
            <a:ext cx="4464496" cy="2592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RFID </a:t>
            </a:r>
            <a:r>
              <a:rPr lang="ko-KR" altLang="en-US" sz="2000" dirty="0" smtClean="0">
                <a:solidFill>
                  <a:schemeClr val="tx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감지 센서</a:t>
            </a:r>
            <a:r>
              <a:rPr lang="en-US" altLang="ko-KR" sz="2000" dirty="0" smtClean="0">
                <a:solidFill>
                  <a:schemeClr val="tx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sz="2000" dirty="0" smtClean="0">
                <a:solidFill>
                  <a:schemeClr val="tx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차 아랫부분에 카드 키가 </a:t>
            </a:r>
            <a:endParaRPr lang="en-US" altLang="ko-KR" sz="2000" dirty="0" smtClean="0">
              <a:solidFill>
                <a:schemeClr val="tx1"/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부착되어 있어 그것이 센서에 감지되었을 때 </a:t>
            </a:r>
            <a:r>
              <a:rPr lang="ko-KR" altLang="en-US" sz="2000" dirty="0" smtClean="0">
                <a:solidFill>
                  <a:srgbClr val="0070C0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만약 그 카드 키가 올바른 주인의 자리일 경우</a:t>
            </a:r>
            <a:endParaRPr lang="en-US" altLang="ko-KR" sz="2000" dirty="0" smtClean="0">
              <a:solidFill>
                <a:srgbClr val="0070C0"/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algn="ctr"/>
            <a:r>
              <a:rPr lang="ko-KR" altLang="en-US" sz="2000" dirty="0" smtClean="0">
                <a:solidFill>
                  <a:srgbClr val="0070C0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소리가 나지 않고</a:t>
            </a:r>
            <a:r>
              <a:rPr lang="en-US" altLang="ko-KR" sz="2000" dirty="0" smtClean="0">
                <a:solidFill>
                  <a:srgbClr val="0070C0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, </a:t>
            </a:r>
          </a:p>
          <a:p>
            <a:pPr algn="ctr"/>
            <a:r>
              <a:rPr lang="ko-KR" altLang="en-US" sz="2000" dirty="0" smtClean="0">
                <a:solidFill>
                  <a:srgbClr val="FF0000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반대로 다른 주인의 자리일 경우 </a:t>
            </a:r>
            <a:endParaRPr lang="en-US" altLang="ko-KR" sz="2000" dirty="0" smtClean="0">
              <a:solidFill>
                <a:srgbClr val="FF0000"/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  <a:p>
            <a:pPr algn="ctr"/>
            <a:r>
              <a:rPr lang="ko-KR" altLang="en-US" sz="2000" dirty="0" err="1" smtClean="0">
                <a:solidFill>
                  <a:srgbClr val="FF0000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경보음이</a:t>
            </a:r>
            <a:r>
              <a:rPr lang="ko-KR" altLang="en-US" sz="2000" dirty="0" smtClean="0">
                <a:solidFill>
                  <a:srgbClr val="FF0000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울리며 들어가지 못하게 한다</a:t>
            </a:r>
            <a:r>
              <a:rPr lang="en-US" altLang="ko-KR" sz="2000" dirty="0" smtClean="0">
                <a:solidFill>
                  <a:srgbClr val="FF0000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.</a:t>
            </a:r>
            <a:endParaRPr lang="ko-KR" altLang="en-US" sz="2000" dirty="0">
              <a:solidFill>
                <a:srgbClr val="FF0000"/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094627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그룹 64"/>
          <p:cNvGrpSpPr/>
          <p:nvPr/>
        </p:nvGrpSpPr>
        <p:grpSpPr>
          <a:xfrm rot="10800000">
            <a:off x="-1662" y="6415811"/>
            <a:ext cx="9145662" cy="120616"/>
            <a:chOff x="-1662" y="610969"/>
            <a:chExt cx="8076274" cy="441767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66" name="직사각형 65"/>
            <p:cNvSpPr/>
            <p:nvPr/>
          </p:nvSpPr>
          <p:spPr>
            <a:xfrm flipV="1">
              <a:off x="0" y="610969"/>
              <a:ext cx="8074612" cy="9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직사각형 66"/>
            <p:cNvSpPr/>
            <p:nvPr/>
          </p:nvSpPr>
          <p:spPr>
            <a:xfrm flipV="1">
              <a:off x="0" y="760985"/>
              <a:ext cx="4968552" cy="7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직사각형 67"/>
            <p:cNvSpPr/>
            <p:nvPr/>
          </p:nvSpPr>
          <p:spPr>
            <a:xfrm flipV="1">
              <a:off x="0" y="893001"/>
              <a:ext cx="3888432" cy="54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직사각형 68"/>
            <p:cNvSpPr/>
            <p:nvPr/>
          </p:nvSpPr>
          <p:spPr>
            <a:xfrm flipV="1">
              <a:off x="-1662" y="1007017"/>
              <a:ext cx="29539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-1662" y="548680"/>
            <a:ext cx="9145662" cy="120616"/>
            <a:chOff x="-1662" y="610969"/>
            <a:chExt cx="8076274" cy="441767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6" name="직사각형 15"/>
            <p:cNvSpPr/>
            <p:nvPr/>
          </p:nvSpPr>
          <p:spPr>
            <a:xfrm flipV="1">
              <a:off x="0" y="610969"/>
              <a:ext cx="8074612" cy="9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 flipV="1">
              <a:off x="0" y="760985"/>
              <a:ext cx="4968552" cy="7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 flipV="1">
              <a:off x="0" y="893001"/>
              <a:ext cx="3888432" cy="54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/>
            <p:cNvSpPr/>
            <p:nvPr/>
          </p:nvSpPr>
          <p:spPr>
            <a:xfrm flipV="1">
              <a:off x="-1662" y="1007017"/>
              <a:ext cx="29539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107504" y="146549"/>
            <a:ext cx="252028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구체적인 구상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588297" y="2755231"/>
            <a:ext cx="4876800" cy="2047875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1778095" y="1533729"/>
            <a:ext cx="144016" cy="2880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꺾인 연결선 16"/>
          <p:cNvCxnSpPr/>
          <p:nvPr/>
        </p:nvCxnSpPr>
        <p:spPr>
          <a:xfrm flipV="1">
            <a:off x="1850103" y="1348962"/>
            <a:ext cx="691377" cy="168382"/>
          </a:xfrm>
          <a:prstGeom prst="bentConnector3">
            <a:avLst>
              <a:gd name="adj1" fmla="val 87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701321" y="1145636"/>
            <a:ext cx="1728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전용 주차 카드 키</a:t>
            </a:r>
            <a:endParaRPr lang="ko-KR" altLang="en-US" dirty="0"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75856" y="2564904"/>
            <a:ext cx="5328592" cy="17281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전용 주차 카드 키</a:t>
            </a:r>
            <a:r>
              <a:rPr lang="en-US" altLang="ko-KR" sz="2000" dirty="0" smtClean="0">
                <a:solidFill>
                  <a:schemeClr val="tx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: </a:t>
            </a:r>
            <a:r>
              <a:rPr lang="ko-KR" altLang="en-US" sz="2000" dirty="0" smtClean="0">
                <a:solidFill>
                  <a:schemeClr val="tx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차 앞 범퍼 아랫부분에 바코드 같은 고유 정보가 있어 차주에게 편리함을 준다</a:t>
            </a:r>
            <a:r>
              <a:rPr lang="en-US" altLang="ko-KR" sz="2000" dirty="0" smtClean="0">
                <a:solidFill>
                  <a:schemeClr val="tx1"/>
                </a:solidFill>
                <a:latin typeface="210 데이라잇 R" panose="02020603020101020101" pitchFamily="18" charset="-127"/>
                <a:ea typeface="210 데이라잇 R" panose="02020603020101020101" pitchFamily="18" charset="-127"/>
              </a:rPr>
              <a:t> </a:t>
            </a:r>
            <a:endParaRPr lang="ko-KR" altLang="en-US" sz="2000" dirty="0">
              <a:solidFill>
                <a:schemeClr val="tx1"/>
              </a:solidFill>
              <a:latin typeface="210 데이라잇 R" panose="02020603020101020101" pitchFamily="18" charset="-127"/>
              <a:ea typeface="210 데이라잇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935916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</TotalTime>
  <Words>134</Words>
  <Application>Microsoft Office PowerPoint</Application>
  <PresentationFormat>화면 슬라이드 쇼(4:3)</PresentationFormat>
  <Paragraphs>32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나눔스퀘어</vt:lpstr>
      <vt:lpstr>Arial</vt:lpstr>
      <vt:lpstr>맑은 고딕</vt:lpstr>
      <vt:lpstr>210 데이라잇 R</vt:lpstr>
      <vt:lpstr>나눔바른고딕 UltraLight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auney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auney</dc:creator>
  <cp:lastModifiedBy>User</cp:lastModifiedBy>
  <cp:revision>37</cp:revision>
  <dcterms:created xsi:type="dcterms:W3CDTF">2017-09-13T07:56:24Z</dcterms:created>
  <dcterms:modified xsi:type="dcterms:W3CDTF">2021-03-04T11:07:56Z</dcterms:modified>
</cp:coreProperties>
</file>

<file path=docProps/thumbnail.jpeg>
</file>